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B64275-C2F2-4133-B42D-4E6CCF16EBCD}">
  <a:tblStyle styleId="{CEB64275-C2F2-4133-B42D-4E6CCF16EB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5.xml"/><Relationship Id="rId22" Type="http://schemas.openxmlformats.org/officeDocument/2006/relationships/font" Target="fonts/Lato-bold.fntdata"/><Relationship Id="rId10" Type="http://schemas.openxmlformats.org/officeDocument/2006/relationships/slide" Target="slides/slide4.xml"/><Relationship Id="rId21" Type="http://schemas.openxmlformats.org/officeDocument/2006/relationships/font" Target="fonts/Lato-regular.fntdata"/><Relationship Id="rId13" Type="http://schemas.openxmlformats.org/officeDocument/2006/relationships/slide" Target="slides/slide7.xml"/><Relationship Id="rId24" Type="http://schemas.openxmlformats.org/officeDocument/2006/relationships/font" Target="fonts/Lato-boldItalic.fntdata"/><Relationship Id="rId12" Type="http://schemas.openxmlformats.org/officeDocument/2006/relationships/slide" Target="slides/slide6.xml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06b5725d34_0_9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06b5725d34_0_9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06b5725d34_0_9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06b5725d34_0_9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06e257ef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06e257ef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06b5725d34_0_9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06b5725d34_0_9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BC Soccer was given deadline in June of 2022 to restructure their voting procedures by October 2022 or face suspension.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06b5725d34_0_9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06b5725d34_0_9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074e7eb20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074e7eb20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074e7eb20e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074e7eb20e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f411d7f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0f411d7f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dd301d1c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dd301d1c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074e7eb20e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074e7eb20e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16" name="Google Shape;116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4" name="Google Shape;134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35" name="Google Shape;135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6" name="Google Shape;13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7" name="Google Shape;137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0" name="Google Shape;14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2" name="Google Shape;22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Google Shape;40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2" name="Google Shape;4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5" name="Google Shape;45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0" name="Google Shape;5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3" name="Google Shape;53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" name="Google Shape;55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9" name="Google Shape;5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2" name="Google Shape;62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Google Shape;64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9" name="Google Shape;69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2" name="Google Shape;72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4" name="Google Shape;7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7" name="Google Shape;77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7" name="Google Shape;97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100" name="Google Shape;100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2" name="Google Shape;102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04" name="Google Shape;104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5" name="Google Shape;10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6" name="Google Shape;10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9" name="Google Shape;109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12" name="Google Shape;1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3" name="Google Shape;11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4395" y="500"/>
            <a:ext cx="1499616" cy="1780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1" Type="http://schemas.openxmlformats.org/officeDocument/2006/relationships/image" Target="../media/image6.png"/><Relationship Id="rId10" Type="http://schemas.openxmlformats.org/officeDocument/2006/relationships/image" Target="../media/image10.png"/><Relationship Id="rId12" Type="http://schemas.openxmlformats.org/officeDocument/2006/relationships/image" Target="../media/image8.png"/><Relationship Id="rId9" Type="http://schemas.openxmlformats.org/officeDocument/2006/relationships/image" Target="../media/image4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Governance</a:t>
            </a:r>
            <a:endParaRPr/>
          </a:p>
        </p:txBody>
      </p:sp>
      <p:sp>
        <p:nvSpPr>
          <p:cNvPr id="146" name="Google Shape;146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NLSA Governance Models Changes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00"/>
              <a:t>Governance Committee Members</a:t>
            </a:r>
            <a:endParaRPr sz="1360"/>
          </a:p>
        </p:txBody>
      </p:sp>
      <p:sp>
        <p:nvSpPr>
          <p:cNvPr id="152" name="Google Shape;152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Judi Kelloway (Chair)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Chris Bartlett (V.Chair)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Colleen McConnell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Damian Masterson (Ex-Officio)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Mark Lane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Mark Marshall (Executive Director)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Renee Sherstobetoff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Ron O'Neill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Change?</a:t>
            </a:r>
            <a:endParaRPr/>
          </a:p>
        </p:txBody>
      </p:sp>
      <p:sp>
        <p:nvSpPr>
          <p:cNvPr id="158" name="Google Shape;158;p15"/>
          <p:cNvSpPr txBox="1"/>
          <p:nvPr>
            <p:ph idx="1" type="body"/>
          </p:nvPr>
        </p:nvSpPr>
        <p:spPr>
          <a:xfrm>
            <a:off x="1183550" y="1521700"/>
            <a:ext cx="66207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Canada Soccer made changes to its governance structure in 2012 and requested that all </a:t>
            </a:r>
            <a:r>
              <a:rPr lang="en"/>
              <a:t>provincial associations do the same.  The change to governance was mandated by Sport Canada in 2010. </a:t>
            </a:r>
            <a:br>
              <a:rPr lang="en"/>
            </a:br>
            <a:br>
              <a:rPr lang="en"/>
            </a:br>
            <a:r>
              <a:rPr lang="en"/>
              <a:t>The changes aimed to modernize the organization and increase its transparency and accountability.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Key changes include restructuring the board of directors and the implementation of new bylaws plus the development of Operational Committees to run the operations of the Association.</a:t>
            </a:r>
            <a:br>
              <a:rPr lang="en"/>
            </a:br>
            <a:br>
              <a:rPr lang="en"/>
            </a:br>
            <a:r>
              <a:rPr lang="en"/>
              <a:t>We are now at the point that Canada Soccer is mandating provincial associations to restructure or they will face suspension.   </a:t>
            </a:r>
            <a:endParaRPr/>
          </a:p>
          <a:p>
            <a:pPr indent="-304958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2017 - Canada Soccer reviewed NLSA current model 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2022 - Canada Soccer started warning provincial associations of possible suspensions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Now Canada Soccer is looking to the NLSA to change!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 Used To Get Here</a:t>
            </a:r>
            <a:endParaRPr/>
          </a:p>
        </p:txBody>
      </p:sp>
      <p:sp>
        <p:nvSpPr>
          <p:cNvPr id="164" name="Google Shape;164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Spring 2022:  New Governance Committee Named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June 24/25, 2022:  Canada Soccer met with Governance Committee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September 17, 2022: Community Stakeholder Meeting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September-October 2022: Community Stakeholder Survey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November 17, 2022: Strategic Planning Meetings (Staff focus group)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November 26, 2022:  Strategic Planning Session (Board of Directors)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January: Draft Strategic Plan presented to Governance Committee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January to Today:  </a:t>
            </a:r>
            <a:r>
              <a:rPr lang="en"/>
              <a:t>Governance Committee meets every Sunday to review new documents, had Canada Soccer review documents and came to where we are today.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Changes</a:t>
            </a:r>
            <a:endParaRPr/>
          </a:p>
        </p:txBody>
      </p:sp>
      <p:graphicFrame>
        <p:nvGraphicFramePr>
          <p:cNvPr id="170" name="Google Shape;170;p17"/>
          <p:cNvGraphicFramePr/>
          <p:nvPr/>
        </p:nvGraphicFramePr>
        <p:xfrm>
          <a:off x="924200" y="142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{CEB64275-C2F2-4133-B42D-4E6CCF16EBCD}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Current 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Model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New Governance Model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18 Board Members, most affiliated with regions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9 Board Members, no affiliation with club leadership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3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11 Regions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No regions. 5 geographic zones </a:t>
                      </a:r>
                      <a:r>
                        <a:rPr lang="en" sz="1100">
                          <a:solidFill>
                            <a:schemeClr val="lt1"/>
                          </a:solidFill>
                        </a:rPr>
                        <a:t>(Central, Western, Labrador, Eastern - metro, Eastern - rural)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Number of regional votes based on registration fees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One club, one vote (Note: clubs must be licenced)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Two-year terms with no term limits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Three-year terms; two term maximum limit in any given position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Board structure: President, Past-President, VP Youth, VP Men, VP Women, Secretary, Treasurer, 11 regional representatives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Board Structure: President, Vice-President, Seven Directors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Recruitment based on skill set (e.g. finance, strategic planning)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Requirement for at least one person from each of five zones; no more than six (6) directors of any given gender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 txBox="1"/>
          <p:nvPr>
            <p:ph type="title"/>
          </p:nvPr>
        </p:nvSpPr>
        <p:spPr>
          <a:xfrm>
            <a:off x="12692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Changes (2)</a:t>
            </a:r>
            <a:endParaRPr/>
          </a:p>
        </p:txBody>
      </p:sp>
      <p:graphicFrame>
        <p:nvGraphicFramePr>
          <p:cNvPr id="176" name="Google Shape;176;p18"/>
          <p:cNvGraphicFramePr/>
          <p:nvPr/>
        </p:nvGraphicFramePr>
        <p:xfrm>
          <a:off x="924200" y="142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{CEB64275-C2F2-4133-B42D-4E6CCF16EBCD}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Current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 Model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New 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Governance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 Model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Board involved in all aspects of soccer including day to day operations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Board provides strategic plan, risk management and financial oversight; not involved in day-to-day operations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Board runs leagues and tournaments, vote on suspension and fines, etc.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Board does not make decisions on operations 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All committees report to the Board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Operational committees (e.g. competitions, technical) report to NLSA Executive Director and Board-led Committees report to the Board (finance, governance, risk management, nominations)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Club’s with Canada Soccer Club License</a:t>
            </a:r>
            <a:endParaRPr sz="2200"/>
          </a:p>
        </p:txBody>
      </p:sp>
      <p:sp>
        <p:nvSpPr>
          <p:cNvPr id="182" name="Google Shape;182;p19"/>
          <p:cNvSpPr txBox="1"/>
          <p:nvPr>
            <p:ph idx="1" type="body"/>
          </p:nvPr>
        </p:nvSpPr>
        <p:spPr>
          <a:xfrm>
            <a:off x="1297500" y="2156500"/>
            <a:ext cx="3274500" cy="232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QUALITY SOCCER PROVIDERS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CBN Lightning SC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CBS Soccer Association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Corner Brook United SC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Feildian Athletic Association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Lake Melville SC </a:t>
            </a:r>
            <a:r>
              <a:rPr lang="en" sz="700"/>
              <a:t>(Formerly HVGB Minor Soccer)</a:t>
            </a:r>
            <a:endParaRPr sz="7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Mount Pearl Soccer Association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Paradise SC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St. John's SC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St. Lawrence Soccer Association</a:t>
            </a:r>
            <a:endParaRPr/>
          </a:p>
        </p:txBody>
      </p:sp>
      <p:sp>
        <p:nvSpPr>
          <p:cNvPr id="183" name="Google Shape;183;p19"/>
          <p:cNvSpPr txBox="1"/>
          <p:nvPr>
            <p:ph idx="1" type="body"/>
          </p:nvPr>
        </p:nvSpPr>
        <p:spPr>
          <a:xfrm>
            <a:off x="4572000" y="2156500"/>
            <a:ext cx="3274500" cy="232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Progress Applications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Gander Minor Soccer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Grand Bank/Fortune Soccer Association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Exploits Soccer Association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North East United Soccer Club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Springdale Minor Soccer</a:t>
            </a:r>
            <a:endParaRPr/>
          </a:p>
        </p:txBody>
      </p:sp>
      <p:pic>
        <p:nvPicPr>
          <p:cNvPr id="184" name="Google Shape;1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1083" y="847370"/>
            <a:ext cx="1201825" cy="10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1588" y="4648150"/>
            <a:ext cx="71437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97350" y="4629850"/>
            <a:ext cx="389659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200" y="4648150"/>
            <a:ext cx="392272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67650" y="462983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19063" y="4629838"/>
            <a:ext cx="450668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63925" y="4629838"/>
            <a:ext cx="36836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26488" y="4648150"/>
            <a:ext cx="41284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33538" y="4765375"/>
            <a:ext cx="685799" cy="186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813538" y="4648138"/>
            <a:ext cx="568766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Tentative </a:t>
            </a:r>
            <a:r>
              <a:rPr lang="en"/>
              <a:t>Key Dates</a:t>
            </a:r>
            <a:endParaRPr/>
          </a:p>
        </p:txBody>
      </p:sp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February 28 Call a SGM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February 28 present the strategic plan to the board for approval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March 14 Present the bylaws to the membership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March 26 Hold a SGM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March 27 - 31  Nominations Committee recruit Directors Candidates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April 29 Hold new AMM/AGM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Plan</a:t>
            </a:r>
            <a:endParaRPr/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2023 Special General Meeting (SGM):  Vote to approve new Bylaws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April 2023 Annual General Meeting(AGM)/Annual Meeting of the Member (AMM):  Elect new Board with transitional process.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LSA">
  <a:themeElements>
    <a:clrScheme name="Focus">
      <a:dk1>
        <a:srgbClr val="666666"/>
      </a:dk1>
      <a:lt1>
        <a:srgbClr val="FFFFFF"/>
      </a:lt1>
      <a:dk2>
        <a:srgbClr val="D9D9D9"/>
      </a:dk2>
      <a:lt2>
        <a:srgbClr val="7D212B"/>
      </a:lt2>
      <a:accent1>
        <a:srgbClr val="87CEEB"/>
      </a:accent1>
      <a:accent2>
        <a:srgbClr val="87CEEB"/>
      </a:accent2>
      <a:accent3>
        <a:srgbClr val="4E5567"/>
      </a:accent3>
      <a:accent4>
        <a:srgbClr val="F4D6AD"/>
      </a:accent4>
      <a:accent5>
        <a:srgbClr val="7890CD"/>
      </a:accent5>
      <a:accent6>
        <a:srgbClr val="F8D810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