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</p:sldIdLst>
  <p:sldSz cy="5143500" cx="9144000"/>
  <p:notesSz cx="6858000" cy="9144000"/>
  <p:embeddedFontLst>
    <p:embeddedFont>
      <p:font typeface="Montserrat"/>
      <p:regular r:id="rId17"/>
      <p:bold r:id="rId18"/>
      <p:italic r:id="rId19"/>
      <p:boldItalic r:id="rId20"/>
    </p:embeddedFont>
    <p:embeddedFont>
      <p:font typeface="Lato"/>
      <p:regular r:id="rId21"/>
      <p:bold r:id="rId22"/>
      <p:italic r:id="rId23"/>
      <p:boldItalic r:id="rId2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CEB64275-C2F2-4133-B42D-4E6CCF16EBCD}">
  <a:tblStyle styleId="{CEB64275-C2F2-4133-B42D-4E6CCF16EBCD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Montserrat-boldItalic.fntdata"/><Relationship Id="rId11" Type="http://schemas.openxmlformats.org/officeDocument/2006/relationships/slide" Target="slides/slide5.xml"/><Relationship Id="rId22" Type="http://schemas.openxmlformats.org/officeDocument/2006/relationships/font" Target="fonts/Lato-bold.fntdata"/><Relationship Id="rId10" Type="http://schemas.openxmlformats.org/officeDocument/2006/relationships/slide" Target="slides/slide4.xml"/><Relationship Id="rId21" Type="http://schemas.openxmlformats.org/officeDocument/2006/relationships/font" Target="fonts/Lato-regular.fntdata"/><Relationship Id="rId13" Type="http://schemas.openxmlformats.org/officeDocument/2006/relationships/slide" Target="slides/slide7.xml"/><Relationship Id="rId24" Type="http://schemas.openxmlformats.org/officeDocument/2006/relationships/font" Target="fonts/Lato-boldItalic.fntdata"/><Relationship Id="rId12" Type="http://schemas.openxmlformats.org/officeDocument/2006/relationships/slide" Target="slides/slide6.xml"/><Relationship Id="rId23" Type="http://schemas.openxmlformats.org/officeDocument/2006/relationships/font" Target="fonts/Lato-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font" Target="fonts/Montserrat-regular.fntdata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1.xml"/><Relationship Id="rId19" Type="http://schemas.openxmlformats.org/officeDocument/2006/relationships/font" Target="fonts/Montserrat-italic.fntdata"/><Relationship Id="rId6" Type="http://schemas.openxmlformats.org/officeDocument/2006/relationships/notesMaster" Target="notesMasters/notesMaster1.xml"/><Relationship Id="rId18" Type="http://schemas.openxmlformats.org/officeDocument/2006/relationships/font" Target="fonts/Montserrat-bold.fntdata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206b5725d34_0_9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Google Shape;143;g206b5725d34_0_9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g206b5725d34_0_97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8" name="Google Shape;208;g206b5725d34_0_9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206e257ef9f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Google Shape;149;g206e257ef9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206b5725d34_0_9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Google Shape;155;g206b5725d34_0_9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BC Soccer was given deadline in June of 2022 to restructure their voting procedures by October 2022 or face suspension.</a:t>
            </a:r>
            <a:endParaRPr sz="1300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300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206b5725d34_0_96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Google Shape;161;g206b5725d34_0_9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2074e7eb20e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7" name="Google Shape;167;g2074e7eb20e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2074e7eb20e_1_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Google Shape;173;g2074e7eb20e_1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20f411d7f5b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" name="Google Shape;179;g20f411d7f5b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g1dd301d1c48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6" name="Google Shape;196;g1dd301d1c4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g2074e7eb20e_1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2" name="Google Shape;202;g2074e7eb20e_1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png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pn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rot="5400000">
            <a:off x="7500300" y="505"/>
            <a:ext cx="1643700" cy="1643700"/>
          </a:xfrm>
          <a:prstGeom prst="diagStripe">
            <a:avLst>
              <a:gd fmla="val 0" name="adj"/>
            </a:avLst>
          </a:prstGeom>
          <a:solidFill>
            <a:schemeClr val="lt1">
              <a:alpha val="3030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0" y="490"/>
            <a:ext cx="5153705" cy="5134399"/>
            <a:chOff x="0" y="75"/>
            <a:chExt cx="5153705" cy="515295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455" y="-225"/>
              <a:ext cx="5152800" cy="51537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303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150" y="1145825"/>
              <a:ext cx="3996600" cy="3996900"/>
            </a:xfrm>
            <a:prstGeom prst="diagStripe">
              <a:avLst>
                <a:gd fmla="val 58774" name="adj"/>
              </a:avLst>
            </a:prstGeom>
            <a:solidFill>
              <a:schemeClr val="lt1">
                <a:alpha val="303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 rot="-5400000">
              <a:off x="1646" y="-75"/>
              <a:ext cx="2299800" cy="23001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 flipH="1">
              <a:off x="652821" y="590035"/>
              <a:ext cx="2300100" cy="2299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6" name="Google Shape;16;p2"/>
          <p:cNvSpPr txBox="1"/>
          <p:nvPr>
            <p:ph type="ctrTitle"/>
          </p:nvPr>
        </p:nvSpPr>
        <p:spPr>
          <a:xfrm>
            <a:off x="3537150" y="1578400"/>
            <a:ext cx="5017500" cy="15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5083950" y="3924925"/>
            <a:ext cx="3470700" cy="50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/>
        </p:txBody>
      </p:sp>
      <p:sp>
        <p:nvSpPr>
          <p:cNvPr id="18" name="Google Shape;18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9" name="Google Shape;19;p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644395" y="500"/>
            <a:ext cx="1499616" cy="178079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5" name="Google Shape;115;p11"/>
          <p:cNvGrpSpPr/>
          <p:nvPr/>
        </p:nvGrpSpPr>
        <p:grpSpPr>
          <a:xfrm>
            <a:off x="4406400" y="0"/>
            <a:ext cx="4737600" cy="5143065"/>
            <a:chOff x="4406400" y="0"/>
            <a:chExt cx="4737600" cy="5143065"/>
          </a:xfrm>
        </p:grpSpPr>
        <p:sp>
          <p:nvSpPr>
            <p:cNvPr id="116" name="Google Shape;116;p11"/>
            <p:cNvSpPr/>
            <p:nvPr/>
          </p:nvSpPr>
          <p:spPr>
            <a:xfrm rot="5400000">
              <a:off x="4408200" y="-1800"/>
              <a:ext cx="47340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11"/>
            <p:cNvSpPr/>
            <p:nvPr/>
          </p:nvSpPr>
          <p:spPr>
            <a:xfrm rot="5400000">
              <a:off x="4841125" y="5700"/>
              <a:ext cx="42981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11"/>
            <p:cNvSpPr/>
            <p:nvPr/>
          </p:nvSpPr>
          <p:spPr>
            <a:xfrm rot="-5400000">
              <a:off x="5618399" y="123646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" name="Google Shape;119;p11"/>
            <p:cNvSpPr/>
            <p:nvPr/>
          </p:nvSpPr>
          <p:spPr>
            <a:xfrm flipH="1">
              <a:off x="5849857" y="14439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0" name="Google Shape;120;p11"/>
            <p:cNvSpPr/>
            <p:nvPr/>
          </p:nvSpPr>
          <p:spPr>
            <a:xfrm rot="-5400000">
              <a:off x="5987081" y="24694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1" name="Google Shape;121;p11"/>
            <p:cNvSpPr/>
            <p:nvPr/>
          </p:nvSpPr>
          <p:spPr>
            <a:xfrm flipH="1">
              <a:off x="6222115" y="267695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2" name="Google Shape;122;p11"/>
            <p:cNvSpPr/>
            <p:nvPr/>
          </p:nvSpPr>
          <p:spPr>
            <a:xfrm rot="-5400000">
              <a:off x="6675341" y="186201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3" name="Google Shape;123;p11"/>
            <p:cNvSpPr/>
            <p:nvPr/>
          </p:nvSpPr>
          <p:spPr>
            <a:xfrm flipH="1">
              <a:off x="6908099" y="206950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4" name="Google Shape;124;p11"/>
            <p:cNvSpPr/>
            <p:nvPr/>
          </p:nvSpPr>
          <p:spPr>
            <a:xfrm rot="-5400000">
              <a:off x="6861141" y="247781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5" name="Google Shape;125;p11"/>
            <p:cNvSpPr/>
            <p:nvPr/>
          </p:nvSpPr>
          <p:spPr>
            <a:xfrm flipH="1">
              <a:off x="7965266" y="269296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6" name="Google Shape;126;p11"/>
            <p:cNvSpPr/>
            <p:nvPr/>
          </p:nvSpPr>
          <p:spPr>
            <a:xfrm flipH="1">
              <a:off x="8145082" y="330875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7" name="Google Shape;127;p11"/>
            <p:cNvSpPr/>
            <p:nvPr/>
          </p:nvSpPr>
          <p:spPr>
            <a:xfrm rot="-5400000">
              <a:off x="7047599" y="309501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8" name="Google Shape;128;p11"/>
            <p:cNvSpPr/>
            <p:nvPr/>
          </p:nvSpPr>
          <p:spPr>
            <a:xfrm flipH="1">
              <a:off x="7276649" y="330250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9" name="Google Shape;129;p11"/>
            <p:cNvSpPr/>
            <p:nvPr/>
          </p:nvSpPr>
          <p:spPr>
            <a:xfrm rot="-5400000">
              <a:off x="7227414" y="3710807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0" name="Google Shape;130;p11"/>
            <p:cNvSpPr/>
            <p:nvPr/>
          </p:nvSpPr>
          <p:spPr>
            <a:xfrm flipH="1">
              <a:off x="7462448" y="391829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1" name="Google Shape;131;p11"/>
            <p:cNvSpPr/>
            <p:nvPr/>
          </p:nvSpPr>
          <p:spPr>
            <a:xfrm rot="-5400000">
              <a:off x="8102491" y="371847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2" name="Google Shape;132;p11"/>
            <p:cNvSpPr/>
            <p:nvPr/>
          </p:nvSpPr>
          <p:spPr>
            <a:xfrm flipH="1">
              <a:off x="8334533" y="392596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3" name="Google Shape;133;p11"/>
            <p:cNvSpPr/>
            <p:nvPr/>
          </p:nvSpPr>
          <p:spPr>
            <a:xfrm rot="-5400000">
              <a:off x="8288290" y="43342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34" name="Google Shape;134;p11"/>
          <p:cNvSpPr txBox="1"/>
          <p:nvPr>
            <p:ph hasCustomPrompt="1" type="title"/>
          </p:nvPr>
        </p:nvSpPr>
        <p:spPr>
          <a:xfrm>
            <a:off x="823850" y="1284675"/>
            <a:ext cx="47760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135" name="Google Shape;135;p11"/>
          <p:cNvSpPr txBox="1"/>
          <p:nvPr>
            <p:ph idx="1" type="body"/>
          </p:nvPr>
        </p:nvSpPr>
        <p:spPr>
          <a:xfrm>
            <a:off x="823850" y="2643124"/>
            <a:ext cx="4776000" cy="121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36" name="Google Shape;136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37" name="Google Shape;137;p11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644395" y="500"/>
            <a:ext cx="1499616" cy="178079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40" name="Google Shape;140;p1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644395" y="500"/>
            <a:ext cx="1499616" cy="178079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oogle Shape;21;p3"/>
          <p:cNvGrpSpPr/>
          <p:nvPr/>
        </p:nvGrpSpPr>
        <p:grpSpPr>
          <a:xfrm>
            <a:off x="4406400" y="0"/>
            <a:ext cx="4737600" cy="5143065"/>
            <a:chOff x="4406400" y="0"/>
            <a:chExt cx="4737600" cy="5143065"/>
          </a:xfrm>
        </p:grpSpPr>
        <p:sp>
          <p:nvSpPr>
            <p:cNvPr id="22" name="Google Shape;22;p3"/>
            <p:cNvSpPr/>
            <p:nvPr/>
          </p:nvSpPr>
          <p:spPr>
            <a:xfrm rot="5400000">
              <a:off x="4408200" y="-1800"/>
              <a:ext cx="47340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" name="Google Shape;23;p3"/>
            <p:cNvSpPr/>
            <p:nvPr/>
          </p:nvSpPr>
          <p:spPr>
            <a:xfrm rot="5400000">
              <a:off x="4841125" y="5700"/>
              <a:ext cx="42981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3"/>
            <p:cNvSpPr/>
            <p:nvPr/>
          </p:nvSpPr>
          <p:spPr>
            <a:xfrm rot="-5400000">
              <a:off x="5618399" y="123646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3"/>
            <p:cNvSpPr/>
            <p:nvPr/>
          </p:nvSpPr>
          <p:spPr>
            <a:xfrm flipH="1">
              <a:off x="5849857" y="14439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" name="Google Shape;26;p3"/>
            <p:cNvSpPr/>
            <p:nvPr/>
          </p:nvSpPr>
          <p:spPr>
            <a:xfrm rot="-5400000">
              <a:off x="5987081" y="24694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" name="Google Shape;27;p3"/>
            <p:cNvSpPr/>
            <p:nvPr/>
          </p:nvSpPr>
          <p:spPr>
            <a:xfrm flipH="1">
              <a:off x="6222115" y="267695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" name="Google Shape;28;p3"/>
            <p:cNvSpPr/>
            <p:nvPr/>
          </p:nvSpPr>
          <p:spPr>
            <a:xfrm rot="-5400000">
              <a:off x="6675341" y="186201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Google Shape;29;p3"/>
            <p:cNvSpPr/>
            <p:nvPr/>
          </p:nvSpPr>
          <p:spPr>
            <a:xfrm flipH="1">
              <a:off x="6908099" y="206950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" name="Google Shape;30;p3"/>
            <p:cNvSpPr/>
            <p:nvPr/>
          </p:nvSpPr>
          <p:spPr>
            <a:xfrm rot="-5400000">
              <a:off x="6861141" y="247781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3"/>
            <p:cNvSpPr/>
            <p:nvPr/>
          </p:nvSpPr>
          <p:spPr>
            <a:xfrm flipH="1">
              <a:off x="7965266" y="269296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3"/>
            <p:cNvSpPr/>
            <p:nvPr/>
          </p:nvSpPr>
          <p:spPr>
            <a:xfrm flipH="1">
              <a:off x="8145082" y="330875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3"/>
            <p:cNvSpPr/>
            <p:nvPr/>
          </p:nvSpPr>
          <p:spPr>
            <a:xfrm rot="-5400000">
              <a:off x="7047599" y="309501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" name="Google Shape;34;p3"/>
            <p:cNvSpPr/>
            <p:nvPr/>
          </p:nvSpPr>
          <p:spPr>
            <a:xfrm flipH="1">
              <a:off x="7276649" y="330250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" name="Google Shape;35;p3"/>
            <p:cNvSpPr/>
            <p:nvPr/>
          </p:nvSpPr>
          <p:spPr>
            <a:xfrm rot="-5400000">
              <a:off x="7227414" y="3710807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" name="Google Shape;36;p3"/>
            <p:cNvSpPr/>
            <p:nvPr/>
          </p:nvSpPr>
          <p:spPr>
            <a:xfrm flipH="1">
              <a:off x="7462448" y="391829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" name="Google Shape;37;p3"/>
            <p:cNvSpPr/>
            <p:nvPr/>
          </p:nvSpPr>
          <p:spPr>
            <a:xfrm rot="-5400000">
              <a:off x="8102491" y="371847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" name="Google Shape;38;p3"/>
            <p:cNvSpPr/>
            <p:nvPr/>
          </p:nvSpPr>
          <p:spPr>
            <a:xfrm flipH="1">
              <a:off x="8334533" y="392596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" name="Google Shape;39;p3"/>
            <p:cNvSpPr/>
            <p:nvPr/>
          </p:nvSpPr>
          <p:spPr>
            <a:xfrm rot="-5400000">
              <a:off x="8288290" y="43342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0" name="Google Shape;40;p3"/>
          <p:cNvSpPr txBox="1"/>
          <p:nvPr>
            <p:ph type="title"/>
          </p:nvPr>
        </p:nvSpPr>
        <p:spPr>
          <a:xfrm>
            <a:off x="823850" y="2053000"/>
            <a:ext cx="4587000" cy="114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41" name="Google Shape;41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42" name="Google Shape;42;p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644395" y="500"/>
            <a:ext cx="1499616" cy="178079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oogle Shape;44;p4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45" name="Google Shape;45;p4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" name="Google Shape;46;p4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7" name="Google Shape;47;p4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8" name="Google Shape;48;p4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49" name="Google Shape;4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50" name="Google Shape;50;p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644395" y="500"/>
            <a:ext cx="1499616" cy="178079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" name="Google Shape;52;p5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53" name="Google Shape;53;p5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" name="Google Shape;54;p5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5" name="Google Shape;55;p5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56" name="Google Shape;56;p5"/>
          <p:cNvSpPr txBox="1"/>
          <p:nvPr>
            <p:ph idx="1" type="body"/>
          </p:nvPr>
        </p:nvSpPr>
        <p:spPr>
          <a:xfrm>
            <a:off x="1297500" y="1567550"/>
            <a:ext cx="34032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7" name="Google Shape;57;p5"/>
          <p:cNvSpPr txBox="1"/>
          <p:nvPr>
            <p:ph idx="2" type="body"/>
          </p:nvPr>
        </p:nvSpPr>
        <p:spPr>
          <a:xfrm>
            <a:off x="4933221" y="1567550"/>
            <a:ext cx="34032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8" name="Google Shape;58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59" name="Google Shape;59;p5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644395" y="500"/>
            <a:ext cx="1499616" cy="178079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" name="Google Shape;61;p6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62" name="Google Shape;62;p6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" name="Google Shape;63;p6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4" name="Google Shape;64;p6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65" name="Google Shape;65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66" name="Google Shape;66;p6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644395" y="500"/>
            <a:ext cx="1499616" cy="178079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" name="Google Shape;68;p7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69" name="Google Shape;69;p7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" name="Google Shape;70;p7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1" name="Google Shape;71;p7"/>
          <p:cNvSpPr txBox="1"/>
          <p:nvPr>
            <p:ph type="title"/>
          </p:nvPr>
        </p:nvSpPr>
        <p:spPr>
          <a:xfrm>
            <a:off x="1297500" y="393750"/>
            <a:ext cx="3798900" cy="1493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72" name="Google Shape;72;p7"/>
          <p:cNvSpPr txBox="1"/>
          <p:nvPr>
            <p:ph idx="1" type="body"/>
          </p:nvPr>
        </p:nvSpPr>
        <p:spPr>
          <a:xfrm>
            <a:off x="1297500" y="1972550"/>
            <a:ext cx="3798900" cy="2415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73" name="Google Shape;73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74" name="Google Shape;74;p7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644395" y="500"/>
            <a:ext cx="1499616" cy="178079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" name="Google Shape;76;p8"/>
          <p:cNvGrpSpPr/>
          <p:nvPr/>
        </p:nvGrpSpPr>
        <p:grpSpPr>
          <a:xfrm>
            <a:off x="4406400" y="0"/>
            <a:ext cx="4737600" cy="5143500"/>
            <a:chOff x="4406400" y="0"/>
            <a:chExt cx="4737600" cy="5143500"/>
          </a:xfrm>
        </p:grpSpPr>
        <p:sp>
          <p:nvSpPr>
            <p:cNvPr id="77" name="Google Shape;77;p8"/>
            <p:cNvSpPr/>
            <p:nvPr/>
          </p:nvSpPr>
          <p:spPr>
            <a:xfrm rot="5400000">
              <a:off x="4407900" y="-1500"/>
              <a:ext cx="47346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" name="Google Shape;78;p8"/>
            <p:cNvSpPr/>
            <p:nvPr/>
          </p:nvSpPr>
          <p:spPr>
            <a:xfrm rot="5400000">
              <a:off x="4840825" y="6000"/>
              <a:ext cx="42987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" name="Google Shape;79;p8"/>
            <p:cNvSpPr/>
            <p:nvPr/>
          </p:nvSpPr>
          <p:spPr>
            <a:xfrm rot="-5400000">
              <a:off x="5618399" y="123664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" name="Google Shape;80;p8"/>
            <p:cNvSpPr/>
            <p:nvPr/>
          </p:nvSpPr>
          <p:spPr>
            <a:xfrm flipH="1">
              <a:off x="5849857" y="144407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" name="Google Shape;81;p8"/>
            <p:cNvSpPr/>
            <p:nvPr/>
          </p:nvSpPr>
          <p:spPr>
            <a:xfrm rot="-5400000">
              <a:off x="5987081" y="246974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" name="Google Shape;82;p8"/>
            <p:cNvSpPr/>
            <p:nvPr/>
          </p:nvSpPr>
          <p:spPr>
            <a:xfrm flipH="1">
              <a:off x="6222115" y="267717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" name="Google Shape;83;p8"/>
            <p:cNvSpPr/>
            <p:nvPr/>
          </p:nvSpPr>
          <p:spPr>
            <a:xfrm rot="-5400000">
              <a:off x="6675341" y="186224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" name="Google Shape;84;p8"/>
            <p:cNvSpPr/>
            <p:nvPr/>
          </p:nvSpPr>
          <p:spPr>
            <a:xfrm flipH="1">
              <a:off x="6908099" y="206968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" name="Google Shape;85;p8"/>
            <p:cNvSpPr/>
            <p:nvPr/>
          </p:nvSpPr>
          <p:spPr>
            <a:xfrm rot="-5400000">
              <a:off x="6861141" y="247808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" name="Google Shape;86;p8"/>
            <p:cNvSpPr/>
            <p:nvPr/>
          </p:nvSpPr>
          <p:spPr>
            <a:xfrm flipH="1">
              <a:off x="7965266" y="269319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8"/>
            <p:cNvSpPr/>
            <p:nvPr/>
          </p:nvSpPr>
          <p:spPr>
            <a:xfrm flipH="1">
              <a:off x="8145082" y="330903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" name="Google Shape;88;p8"/>
            <p:cNvSpPr/>
            <p:nvPr/>
          </p:nvSpPr>
          <p:spPr>
            <a:xfrm rot="-5400000">
              <a:off x="7047599" y="309534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" name="Google Shape;89;p8"/>
            <p:cNvSpPr/>
            <p:nvPr/>
          </p:nvSpPr>
          <p:spPr>
            <a:xfrm flipH="1">
              <a:off x="7276649" y="330278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" name="Google Shape;90;p8"/>
            <p:cNvSpPr/>
            <p:nvPr/>
          </p:nvSpPr>
          <p:spPr>
            <a:xfrm rot="-5400000">
              <a:off x="7227414" y="37111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" name="Google Shape;91;p8"/>
            <p:cNvSpPr/>
            <p:nvPr/>
          </p:nvSpPr>
          <p:spPr>
            <a:xfrm flipH="1">
              <a:off x="7462448" y="391862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" name="Google Shape;92;p8"/>
            <p:cNvSpPr/>
            <p:nvPr/>
          </p:nvSpPr>
          <p:spPr>
            <a:xfrm rot="-5400000">
              <a:off x="8102491" y="37188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" name="Google Shape;93;p8"/>
            <p:cNvSpPr/>
            <p:nvPr/>
          </p:nvSpPr>
          <p:spPr>
            <a:xfrm flipH="1">
              <a:off x="8334533" y="392629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" name="Google Shape;94;p8"/>
            <p:cNvSpPr/>
            <p:nvPr/>
          </p:nvSpPr>
          <p:spPr>
            <a:xfrm rot="-5400000">
              <a:off x="8288290" y="433470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5" name="Google Shape;95;p8"/>
          <p:cNvSpPr txBox="1"/>
          <p:nvPr>
            <p:ph type="title"/>
          </p:nvPr>
        </p:nvSpPr>
        <p:spPr>
          <a:xfrm>
            <a:off x="823850" y="866775"/>
            <a:ext cx="4587000" cy="3521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96" name="Google Shape;96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97" name="Google Shape;97;p8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644395" y="500"/>
            <a:ext cx="1499616" cy="178079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9" name="Google Shape;99;p9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100" name="Google Shape;100;p9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" name="Google Shape;101;p9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2" name="Google Shape;102;p9"/>
          <p:cNvSpPr txBox="1"/>
          <p:nvPr>
            <p:ph type="title"/>
          </p:nvPr>
        </p:nvSpPr>
        <p:spPr>
          <a:xfrm>
            <a:off x="1297500" y="1658325"/>
            <a:ext cx="3036300" cy="1751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103" name="Google Shape;103;p9"/>
          <p:cNvSpPr txBox="1"/>
          <p:nvPr>
            <p:ph idx="1" type="subTitle"/>
          </p:nvPr>
        </p:nvSpPr>
        <p:spPr>
          <a:xfrm>
            <a:off x="1297500" y="3538000"/>
            <a:ext cx="3036300" cy="50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/>
        </p:txBody>
      </p:sp>
      <p:sp>
        <p:nvSpPr>
          <p:cNvPr id="104" name="Google Shape;104;p9"/>
          <p:cNvSpPr txBox="1"/>
          <p:nvPr>
            <p:ph idx="2" type="body"/>
          </p:nvPr>
        </p:nvSpPr>
        <p:spPr>
          <a:xfrm>
            <a:off x="4648200" y="1696600"/>
            <a:ext cx="3676800" cy="234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05" name="Google Shape;105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06" name="Google Shape;106;p9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644395" y="500"/>
            <a:ext cx="1499616" cy="178079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8" name="Google Shape;108;p10"/>
          <p:cNvGrpSpPr/>
          <p:nvPr/>
        </p:nvGrpSpPr>
        <p:grpSpPr>
          <a:xfrm>
            <a:off x="0" y="4128572"/>
            <a:ext cx="698925" cy="684657"/>
            <a:chOff x="0" y="3785672"/>
            <a:chExt cx="698925" cy="684657"/>
          </a:xfrm>
        </p:grpSpPr>
        <p:sp>
          <p:nvSpPr>
            <p:cNvPr id="109" name="Google Shape;109;p10"/>
            <p:cNvSpPr/>
            <p:nvPr/>
          </p:nvSpPr>
          <p:spPr>
            <a:xfrm rot="-5400000">
              <a:off x="0" y="3785672"/>
              <a:ext cx="544800" cy="544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962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0" name="Google Shape;110;p10"/>
            <p:cNvSpPr/>
            <p:nvPr/>
          </p:nvSpPr>
          <p:spPr>
            <a:xfrm flipH="1">
              <a:off x="154125" y="3925529"/>
              <a:ext cx="544800" cy="544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962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11" name="Google Shape;111;p10"/>
          <p:cNvSpPr txBox="1"/>
          <p:nvPr>
            <p:ph idx="1" type="body"/>
          </p:nvPr>
        </p:nvSpPr>
        <p:spPr>
          <a:xfrm>
            <a:off x="812725" y="4305375"/>
            <a:ext cx="6936000" cy="52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112" name="Google Shape;112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13" name="Google Shape;113;p10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644395" y="500"/>
            <a:ext cx="1499616" cy="178079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focus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Lato"/>
              <a:buChar char="●"/>
              <a:defRPr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2984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2984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2984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●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2984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2984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2984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●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2984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2984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>
    <mc:Choice Requires="p14">
      <p:transition spd="slow" p14:dur="1000">
        <p:fade thruBlk="1"/>
      </p:transition>
    </mc:Choice>
    <mc:Fallback>
      <p:transition spd="slow">
        <p:fade/>
      </p:transition>
    </mc:Fallback>
  </mc:AlternateConten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7.png"/><Relationship Id="rId4" Type="http://schemas.openxmlformats.org/officeDocument/2006/relationships/image" Target="../media/image3.png"/><Relationship Id="rId11" Type="http://schemas.openxmlformats.org/officeDocument/2006/relationships/image" Target="../media/image6.png"/><Relationship Id="rId10" Type="http://schemas.openxmlformats.org/officeDocument/2006/relationships/image" Target="../media/image10.png"/><Relationship Id="rId12" Type="http://schemas.openxmlformats.org/officeDocument/2006/relationships/image" Target="../media/image8.png"/><Relationship Id="rId9" Type="http://schemas.openxmlformats.org/officeDocument/2006/relationships/image" Target="../media/image4.png"/><Relationship Id="rId5" Type="http://schemas.openxmlformats.org/officeDocument/2006/relationships/image" Target="../media/image9.png"/><Relationship Id="rId6" Type="http://schemas.openxmlformats.org/officeDocument/2006/relationships/image" Target="../media/image5.png"/><Relationship Id="rId7" Type="http://schemas.openxmlformats.org/officeDocument/2006/relationships/image" Target="../media/image1.png"/><Relationship Id="rId8" Type="http://schemas.openxmlformats.org/officeDocument/2006/relationships/image" Target="../media/image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13"/>
          <p:cNvSpPr txBox="1"/>
          <p:nvPr>
            <p:ph type="ctrTitle"/>
          </p:nvPr>
        </p:nvSpPr>
        <p:spPr>
          <a:xfrm>
            <a:off x="3537150" y="1578400"/>
            <a:ext cx="5017500" cy="15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New Governance</a:t>
            </a:r>
            <a:endParaRPr/>
          </a:p>
        </p:txBody>
      </p:sp>
      <p:sp>
        <p:nvSpPr>
          <p:cNvPr id="146" name="Google Shape;146;p13"/>
          <p:cNvSpPr txBox="1"/>
          <p:nvPr>
            <p:ph idx="1" type="subTitle"/>
          </p:nvPr>
        </p:nvSpPr>
        <p:spPr>
          <a:xfrm>
            <a:off x="5083950" y="3924925"/>
            <a:ext cx="3470700" cy="50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NLSA Governance Models Changes 2023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22"/>
          <p:cNvSpPr txBox="1"/>
          <p:nvPr>
            <p:ph type="title"/>
          </p:nvPr>
        </p:nvSpPr>
        <p:spPr>
          <a:xfrm>
            <a:off x="823850" y="2053000"/>
            <a:ext cx="4587000" cy="114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Questions?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4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2800"/>
              <a:t>Governance Committee Members</a:t>
            </a:r>
            <a:endParaRPr sz="1360"/>
          </a:p>
        </p:txBody>
      </p:sp>
      <p:sp>
        <p:nvSpPr>
          <p:cNvPr id="152" name="Google Shape;152;p14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Judi Kelloway (Chair)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Chris Bartlett (V.Chair)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Colleen McConnell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Damian Masterson (Ex-Officio)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Mark Lane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Mark Marshall (Executive Director)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Renee Sherstobetoff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Ron O'Neill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5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Why Change?</a:t>
            </a:r>
            <a:endParaRPr/>
          </a:p>
        </p:txBody>
      </p:sp>
      <p:sp>
        <p:nvSpPr>
          <p:cNvPr id="158" name="Google Shape;158;p15"/>
          <p:cNvSpPr txBox="1"/>
          <p:nvPr>
            <p:ph idx="1" type="body"/>
          </p:nvPr>
        </p:nvSpPr>
        <p:spPr>
          <a:xfrm>
            <a:off x="1183550" y="1521700"/>
            <a:ext cx="6620700" cy="324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Canada Soccer made changes to its governance structure in 2012 and requested that all </a:t>
            </a:r>
            <a:r>
              <a:rPr lang="en"/>
              <a:t>provincial associations do the same.  The change to governance was mandated by Sport Canada in 2010. </a:t>
            </a:r>
            <a:br>
              <a:rPr lang="en"/>
            </a:br>
            <a:br>
              <a:rPr lang="en"/>
            </a:br>
            <a:r>
              <a:rPr lang="en"/>
              <a:t>The changes aimed to modernize the organization and increase its transparency and accountability.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Key changes include restructuring the board of directors and the implementation of new bylaws plus the development of Operational Committees to run the operations of the Association.</a:t>
            </a:r>
            <a:br>
              <a:rPr lang="en"/>
            </a:br>
            <a:br>
              <a:rPr lang="en"/>
            </a:br>
            <a:r>
              <a:rPr lang="en"/>
              <a:t>We are now at the point that Canada Soccer is mandating provincial associations to restructure or they will face suspension.   </a:t>
            </a:r>
            <a:endParaRPr/>
          </a:p>
          <a:p>
            <a:pPr indent="-304958" lvl="0" marL="457200" rtl="0" algn="l"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2017 - Canada Soccer reviewed NLSA current model </a:t>
            </a:r>
            <a:endParaRPr/>
          </a:p>
          <a:p>
            <a:pPr indent="-304958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2022 - Canada Soccer started warning provincial associations of possible suspensions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Now Canada Soccer is looking to the NLSA to change!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6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Process Used To Get Here</a:t>
            </a:r>
            <a:endParaRPr/>
          </a:p>
        </p:txBody>
      </p:sp>
      <p:sp>
        <p:nvSpPr>
          <p:cNvPr id="164" name="Google Shape;164;p16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Spring 2022:  New Governance Committee Named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June 24/25, 2022:  Canada Soccer met with Governance Committee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September 17, 2022: Community Stakeholder Meeting 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September-October 2022: Community Stakeholder Survey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November 17, 2022: Strategic Planning Meetings (Staff focus group)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November 26, 2022:  Strategic Planning Session (Board of Directors)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January: Draft Strategic Plan presented to Governance Committee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January to Today:  </a:t>
            </a:r>
            <a:r>
              <a:rPr lang="en"/>
              <a:t>Governance Committee meets every Sunday to review new documents, had Canada Soccer review documents and came to where we are today.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7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Key Changes</a:t>
            </a:r>
            <a:endParaRPr/>
          </a:p>
        </p:txBody>
      </p:sp>
      <p:graphicFrame>
        <p:nvGraphicFramePr>
          <p:cNvPr id="170" name="Google Shape;170;p17"/>
          <p:cNvGraphicFramePr/>
          <p:nvPr/>
        </p:nvGraphicFramePr>
        <p:xfrm>
          <a:off x="924200" y="14211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{CEB64275-C2F2-4133-B42D-4E6CCF16EBCD}</a:tableStyleId>
              </a:tblPr>
              <a:tblGrid>
                <a:gridCol w="3619500"/>
                <a:gridCol w="3619500"/>
              </a:tblGrid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lt1"/>
                          </a:solidFill>
                        </a:rPr>
                        <a:t>Current </a:t>
                      </a:r>
                      <a:r>
                        <a:rPr b="1" lang="en">
                          <a:solidFill>
                            <a:schemeClr val="lt1"/>
                          </a:solidFill>
                        </a:rPr>
                        <a:t>Model</a:t>
                      </a:r>
                      <a:endParaRPr b="1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lt1"/>
                          </a:solidFill>
                        </a:rPr>
                        <a:t>New Governance Model</a:t>
                      </a:r>
                      <a:endParaRPr b="1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lt1"/>
                          </a:solidFill>
                        </a:rPr>
                        <a:t>18 Board Members, most affiliated with regions</a:t>
                      </a:r>
                      <a:endParaRPr sz="1100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lt1"/>
                          </a:solidFill>
                        </a:rPr>
                        <a:t>9 Board Members, no affiliation with club leadership</a:t>
                      </a:r>
                      <a:endParaRPr sz="1100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3353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lt1"/>
                          </a:solidFill>
                        </a:rPr>
                        <a:t>11 Regions</a:t>
                      </a:r>
                      <a:endParaRPr sz="1100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lt1"/>
                          </a:solidFill>
                        </a:rPr>
                        <a:t>No regions. 5 geographic zones </a:t>
                      </a:r>
                      <a:r>
                        <a:rPr lang="en" sz="1100">
                          <a:solidFill>
                            <a:schemeClr val="lt1"/>
                          </a:solidFill>
                        </a:rPr>
                        <a:t>(Central, Western, Labrador, Eastern - metro, Eastern - rural)</a:t>
                      </a:r>
                      <a:endParaRPr sz="1100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lt1"/>
                          </a:solidFill>
                        </a:rPr>
                        <a:t>Number of regional votes based on registration fees</a:t>
                      </a:r>
                      <a:endParaRPr sz="1100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lt1"/>
                          </a:solidFill>
                        </a:rPr>
                        <a:t>One club, one vote (Note: clubs must be licenced)</a:t>
                      </a:r>
                      <a:endParaRPr sz="1100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4381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lt1"/>
                          </a:solidFill>
                        </a:rPr>
                        <a:t>Two-year terms with no term limits</a:t>
                      </a:r>
                      <a:endParaRPr sz="1100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lt1"/>
                          </a:solidFill>
                        </a:rPr>
                        <a:t>Three-year terms; two term maximum limit in any given position</a:t>
                      </a:r>
                      <a:endParaRPr sz="1100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lt1"/>
                          </a:solidFill>
                        </a:rPr>
                        <a:t>Board structure: President, Past-President, VP Youth, VP Men, VP Women, Secretary, Treasurer, 11 regional representatives</a:t>
                      </a:r>
                      <a:endParaRPr sz="1100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lt1"/>
                          </a:solidFill>
                        </a:rPr>
                        <a:t>Board Structure: President, Vice-President, Seven Directors</a:t>
                      </a:r>
                      <a:endParaRPr sz="1100">
                        <a:solidFill>
                          <a:schemeClr val="lt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lt1"/>
                          </a:solidFill>
                        </a:rPr>
                        <a:t>Recruitment based on skill set (e.g. finance, strategic planning)</a:t>
                      </a:r>
                      <a:endParaRPr sz="1100">
                        <a:solidFill>
                          <a:schemeClr val="lt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lt1"/>
                          </a:solidFill>
                        </a:rPr>
                        <a:t>Requirement for at least one person from each of five zones; no more than six (6) directors of any given gender</a:t>
                      </a:r>
                      <a:endParaRPr sz="1100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18"/>
          <p:cNvSpPr txBox="1"/>
          <p:nvPr>
            <p:ph type="title"/>
          </p:nvPr>
        </p:nvSpPr>
        <p:spPr>
          <a:xfrm>
            <a:off x="12692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Key Changes (2)</a:t>
            </a:r>
            <a:endParaRPr/>
          </a:p>
        </p:txBody>
      </p:sp>
      <p:graphicFrame>
        <p:nvGraphicFramePr>
          <p:cNvPr id="176" name="Google Shape;176;p18"/>
          <p:cNvGraphicFramePr/>
          <p:nvPr/>
        </p:nvGraphicFramePr>
        <p:xfrm>
          <a:off x="924200" y="14211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{CEB64275-C2F2-4133-B42D-4E6CCF16EBCD}</a:tableStyleId>
              </a:tblPr>
              <a:tblGrid>
                <a:gridCol w="3619500"/>
                <a:gridCol w="3619500"/>
              </a:tblGrid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lt1"/>
                          </a:solidFill>
                        </a:rPr>
                        <a:t>Current</a:t>
                      </a:r>
                      <a:r>
                        <a:rPr b="1" lang="en">
                          <a:solidFill>
                            <a:schemeClr val="lt1"/>
                          </a:solidFill>
                        </a:rPr>
                        <a:t> Model</a:t>
                      </a:r>
                      <a:endParaRPr b="1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lt1"/>
                          </a:solidFill>
                        </a:rPr>
                        <a:t>New </a:t>
                      </a:r>
                      <a:r>
                        <a:rPr b="1" lang="en">
                          <a:solidFill>
                            <a:schemeClr val="lt1"/>
                          </a:solidFill>
                        </a:rPr>
                        <a:t>Governance</a:t>
                      </a:r>
                      <a:r>
                        <a:rPr b="1" lang="en">
                          <a:solidFill>
                            <a:schemeClr val="lt1"/>
                          </a:solidFill>
                        </a:rPr>
                        <a:t> Model</a:t>
                      </a:r>
                      <a:endParaRPr b="1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lt1"/>
                          </a:solidFill>
                        </a:rPr>
                        <a:t>Board involved in all aspects of soccer including day to day operations</a:t>
                      </a:r>
                      <a:endParaRPr sz="1100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lt1"/>
                          </a:solidFill>
                        </a:rPr>
                        <a:t>Board provides strategic plan, risk management and financial oversight; not involved in day-to-day operations</a:t>
                      </a:r>
                      <a:endParaRPr sz="1100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en" sz="1100">
                          <a:solidFill>
                            <a:schemeClr val="lt1"/>
                          </a:solidFill>
                        </a:rPr>
                        <a:t>Board runs leagues and tournaments, vote on suspension and fines, etc.</a:t>
                      </a:r>
                      <a:endParaRPr sz="1100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lt1"/>
                          </a:solidFill>
                        </a:rPr>
                        <a:t>Board does not make decisions on operations </a:t>
                      </a:r>
                      <a:endParaRPr sz="1100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6678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lt1"/>
                          </a:solidFill>
                        </a:rPr>
                        <a:t>All committees report to the Board</a:t>
                      </a:r>
                      <a:endParaRPr sz="1100">
                        <a:solidFill>
                          <a:schemeClr val="lt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lt1"/>
                          </a:solidFill>
                        </a:rPr>
                        <a:t>Operational committees (e.g. competitions, technical) report to NLSA Executive Director and Board-led Committees report to the Board (finance, governance, risk management, nominations)</a:t>
                      </a:r>
                      <a:endParaRPr sz="1100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19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Club’s with Canada Soccer Club License</a:t>
            </a:r>
            <a:endParaRPr sz="2200"/>
          </a:p>
        </p:txBody>
      </p:sp>
      <p:sp>
        <p:nvSpPr>
          <p:cNvPr id="182" name="Google Shape;182;p19"/>
          <p:cNvSpPr txBox="1"/>
          <p:nvPr>
            <p:ph idx="1" type="body"/>
          </p:nvPr>
        </p:nvSpPr>
        <p:spPr>
          <a:xfrm>
            <a:off x="1297500" y="2156500"/>
            <a:ext cx="3274500" cy="2322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QUALITY SOCCER PROVIDERS</a:t>
            </a:r>
            <a:endParaRPr/>
          </a:p>
          <a:p>
            <a:pPr indent="-311150" lvl="0" marL="457200" rtl="0" algn="l">
              <a:spcBef>
                <a:spcPts val="1200"/>
              </a:spcBef>
              <a:spcAft>
                <a:spcPts val="0"/>
              </a:spcAft>
              <a:buSzPts val="1300"/>
              <a:buAutoNum type="arabicPeriod"/>
            </a:pPr>
            <a:r>
              <a:rPr lang="en"/>
              <a:t>CBN Lightning SC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AutoNum type="arabicPeriod"/>
            </a:pPr>
            <a:r>
              <a:rPr lang="en"/>
              <a:t>CBS Soccer Association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AutoNum type="arabicPeriod"/>
            </a:pPr>
            <a:r>
              <a:rPr lang="en"/>
              <a:t>Corner Brook United SC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AutoNum type="arabicPeriod"/>
            </a:pPr>
            <a:r>
              <a:rPr lang="en"/>
              <a:t>Feildian Athletic Association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AutoNum type="arabicPeriod"/>
            </a:pPr>
            <a:r>
              <a:rPr lang="en"/>
              <a:t>Lake Melville SC </a:t>
            </a:r>
            <a:r>
              <a:rPr lang="en" sz="700"/>
              <a:t>(Formerly HVGB Minor Soccer)</a:t>
            </a:r>
            <a:endParaRPr sz="700"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AutoNum type="arabicPeriod"/>
            </a:pPr>
            <a:r>
              <a:rPr lang="en"/>
              <a:t>Mount Pearl Soccer Association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AutoNum type="arabicPeriod"/>
            </a:pPr>
            <a:r>
              <a:rPr lang="en"/>
              <a:t>Paradise SC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AutoNum type="arabicPeriod"/>
            </a:pPr>
            <a:r>
              <a:rPr lang="en"/>
              <a:t>St. John's SC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AutoNum type="arabicPeriod"/>
            </a:pPr>
            <a:r>
              <a:rPr lang="en"/>
              <a:t>St. Lawrence Soccer Association</a:t>
            </a:r>
            <a:endParaRPr/>
          </a:p>
        </p:txBody>
      </p:sp>
      <p:sp>
        <p:nvSpPr>
          <p:cNvPr id="183" name="Google Shape;183;p19"/>
          <p:cNvSpPr txBox="1"/>
          <p:nvPr>
            <p:ph idx="1" type="body"/>
          </p:nvPr>
        </p:nvSpPr>
        <p:spPr>
          <a:xfrm>
            <a:off x="4572000" y="2156500"/>
            <a:ext cx="3274500" cy="2322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 Progress Applications</a:t>
            </a:r>
            <a:endParaRPr/>
          </a:p>
          <a:p>
            <a:pPr indent="-311150" lvl="0" marL="457200" rtl="0" algn="l">
              <a:spcBef>
                <a:spcPts val="1200"/>
              </a:spcBef>
              <a:spcAft>
                <a:spcPts val="0"/>
              </a:spcAft>
              <a:buSzPts val="1300"/>
              <a:buAutoNum type="arabicPeriod"/>
            </a:pPr>
            <a:r>
              <a:rPr lang="en"/>
              <a:t>Gander Minor Soccer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AutoNum type="arabicPeriod"/>
            </a:pPr>
            <a:r>
              <a:rPr lang="en"/>
              <a:t>Grand Bank/Fortune Soccer Association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AutoNum type="arabicPeriod"/>
            </a:pPr>
            <a:r>
              <a:rPr lang="en"/>
              <a:t>Exploits Soccer Association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AutoNum type="arabicPeriod"/>
            </a:pPr>
            <a:r>
              <a:rPr lang="en"/>
              <a:t>North East United Soccer Club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AutoNum type="arabicPeriod"/>
            </a:pPr>
            <a:r>
              <a:rPr lang="en"/>
              <a:t>Springdale Minor Soccer</a:t>
            </a:r>
            <a:endParaRPr/>
          </a:p>
        </p:txBody>
      </p:sp>
      <p:pic>
        <p:nvPicPr>
          <p:cNvPr id="184" name="Google Shape;184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971083" y="847370"/>
            <a:ext cx="1201825" cy="1050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5" name="Google Shape;185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251588" y="4648150"/>
            <a:ext cx="714375" cy="45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6" name="Google Shape;186;p1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997350" y="4629850"/>
            <a:ext cx="389659" cy="45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7" name="Google Shape;187;p19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481200" y="4648150"/>
            <a:ext cx="392272" cy="45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8" name="Google Shape;188;p19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3967650" y="4629838"/>
            <a:ext cx="457200" cy="45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9" name="Google Shape;189;p19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4519063" y="4629838"/>
            <a:ext cx="450668" cy="45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0" name="Google Shape;190;p19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5063925" y="4629838"/>
            <a:ext cx="368360" cy="45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1" name="Google Shape;191;p19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5526488" y="4648150"/>
            <a:ext cx="412845" cy="45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2" name="Google Shape;192;p19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6033538" y="4765375"/>
            <a:ext cx="685799" cy="186146"/>
          </a:xfrm>
          <a:prstGeom prst="rect">
            <a:avLst/>
          </a:prstGeom>
          <a:noFill/>
          <a:ln>
            <a:noFill/>
          </a:ln>
        </p:spPr>
      </p:pic>
      <p:pic>
        <p:nvPicPr>
          <p:cNvPr id="193" name="Google Shape;193;p19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6813538" y="4648138"/>
            <a:ext cx="568766" cy="457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20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Tentative </a:t>
            </a:r>
            <a:r>
              <a:rPr lang="en"/>
              <a:t>Key Dates</a:t>
            </a:r>
            <a:endParaRPr/>
          </a:p>
        </p:txBody>
      </p:sp>
      <p:sp>
        <p:nvSpPr>
          <p:cNvPr id="199" name="Google Shape;199;p20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February 28 Call a SGM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February 28 present the strategic plan to the board for approval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March 14 Present the bylaws to the membership 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March 26 Hold a SGM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March 27 - 31  Nominations Committee recruit Directors Candidates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April 29 Hold new AMM/AGM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21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Transition Plan</a:t>
            </a:r>
            <a:endParaRPr/>
          </a:p>
        </p:txBody>
      </p:sp>
      <p:sp>
        <p:nvSpPr>
          <p:cNvPr id="205" name="Google Shape;205;p21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March 2023 Special General Meeting (SGM):  Vote to approve new Bylaws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April 2023 Annual General Meeting(AGM)/Annual Meeting of the Member (AMM):  Elect new Board with transitional process.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br>
              <a:rPr lang="en"/>
            </a:b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NLSA">
  <a:themeElements>
    <a:clrScheme name="Focus">
      <a:dk1>
        <a:srgbClr val="666666"/>
      </a:dk1>
      <a:lt1>
        <a:srgbClr val="FFFFFF"/>
      </a:lt1>
      <a:dk2>
        <a:srgbClr val="D9D9D9"/>
      </a:dk2>
      <a:lt2>
        <a:srgbClr val="7D212B"/>
      </a:lt2>
      <a:accent1>
        <a:srgbClr val="87CEEB"/>
      </a:accent1>
      <a:accent2>
        <a:srgbClr val="87CEEB"/>
      </a:accent2>
      <a:accent3>
        <a:srgbClr val="4E5567"/>
      </a:accent3>
      <a:accent4>
        <a:srgbClr val="F4D6AD"/>
      </a:accent4>
      <a:accent5>
        <a:srgbClr val="7890CD"/>
      </a:accent5>
      <a:accent6>
        <a:srgbClr val="F8D810"/>
      </a:accent6>
      <a:hlink>
        <a:srgbClr val="7890CD"/>
      </a:hlink>
      <a:folHlink>
        <a:srgbClr val="7890C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